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70" r:id="rId5"/>
    <p:sldId id="263" r:id="rId6"/>
    <p:sldId id="260" r:id="rId7"/>
    <p:sldId id="264" r:id="rId8"/>
    <p:sldId id="262" r:id="rId9"/>
    <p:sldId id="261" r:id="rId10"/>
    <p:sldId id="265" r:id="rId11"/>
    <p:sldId id="266" r:id="rId12"/>
    <p:sldId id="267" r:id="rId13"/>
    <p:sldId id="271"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pPr>
              <a:defRPr/>
            </a:pPr>
            <a:fld id="{7A53597E-AB9B-435D-A49D-08DA6AF66C99}" type="datetimeFigureOut">
              <a:rPr lang="en-US" smtClean="0"/>
              <a:pPr>
                <a:defRPr/>
              </a:pPr>
              <a:t>2/14/2013</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pPr>
              <a:defRPr/>
            </a:pPr>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pPr>
              <a:defRPr/>
            </a:pPr>
            <a:fld id="{17679F35-AFCD-4790-B10A-6357D00FFDFF}" type="slidenum">
              <a:rPr lang="en-US" smtClean="0"/>
              <a:pPr>
                <a:defRPr/>
              </a:pPr>
              <a:t>‹#›</a:t>
            </a:fld>
            <a:endParaRPr lang="en-US"/>
          </a:p>
        </p:txBody>
      </p:sp>
    </p:spTree>
  </p:cSld>
  <p:clrMapOvr>
    <a:masterClrMapping/>
  </p:clrMapOvr>
  <p:transition spd="slow">
    <p:comb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7546C62D-1132-4503-9F84-153C0DB3ABA2}" type="datetimeFigureOut">
              <a:rPr lang="en-US" smtClean="0"/>
              <a:pPr>
                <a:defRPr/>
              </a:pPr>
              <a:t>2/14/2013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8FD7D3C-BC2F-4C46-A802-FD8BA7BDDB8F}" type="slidenum">
              <a:rPr lang="en-US" smtClean="0"/>
              <a:pPr>
                <a:defRPr/>
              </a:pPr>
              <a:t>‹#›</a:t>
            </a:fld>
            <a:endParaRPr lang="en-US"/>
          </a:p>
        </p:txBody>
      </p:sp>
    </p:spTree>
  </p:cSld>
  <p:clrMapOvr>
    <a:masterClrMapping/>
  </p:clrMapOvr>
  <p:transition spd="slow">
    <p:comb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1014698B-5A8A-4719-AE0B-4F09C79A670F}" type="datetimeFigureOut">
              <a:rPr lang="en-US" smtClean="0"/>
              <a:pPr>
                <a:defRPr/>
              </a:pPr>
              <a:t>2/14/2013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7136C5C-1396-443E-9813-3EE1641F5CD2}" type="slidenum">
              <a:rPr lang="en-US" smtClean="0"/>
              <a:pPr>
                <a:defRPr/>
              </a:pPr>
              <a:t>‹#›</a:t>
            </a:fld>
            <a:endParaRPr lang="en-US"/>
          </a:p>
        </p:txBody>
      </p:sp>
    </p:spTree>
  </p:cSld>
  <p:clrMapOvr>
    <a:masterClrMapping/>
  </p:clrMapOvr>
  <p:transition spd="slow">
    <p:comb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pPr>
              <a:defRPr/>
            </a:pPr>
            <a:fld id="{994D1423-90C4-4475-AE43-9D641E3250A8}" type="datetimeFigureOut">
              <a:rPr lang="en-US" smtClean="0"/>
              <a:pPr>
                <a:defRPr/>
              </a:pPr>
              <a:t>2/14/2013</a:t>
            </a:fld>
            <a:endParaRPr lang="en-US"/>
          </a:p>
        </p:txBody>
      </p:sp>
      <p:sp>
        <p:nvSpPr>
          <p:cNvPr id="5" name="Footer Placeholder 4"/>
          <p:cNvSpPr>
            <a:spLocks noGrp="1"/>
          </p:cNvSpPr>
          <p:nvPr>
            <p:ph type="ftr" sz="quarter" idx="11"/>
          </p:nvPr>
        </p:nvSpPr>
        <p:spPr>
          <a:xfrm>
            <a:off x="457200" y="6480969"/>
            <a:ext cx="4260056" cy="300831"/>
          </a:xfr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CA1BB21-C204-4026-A365-79C4391C8C4A}" type="slidenum">
              <a:rPr lang="en-US" smtClean="0"/>
              <a:pPr>
                <a:defRPr/>
              </a:pPr>
              <a:t>‹#›</a:t>
            </a:fld>
            <a:endParaRPr lang="en-US"/>
          </a:p>
        </p:txBody>
      </p:sp>
    </p:spTree>
  </p:cSld>
  <p:clrMapOvr>
    <a:masterClrMapping/>
  </p:clrMapOvr>
  <p:transition spd="slow">
    <p:comb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pPr>
              <a:defRPr/>
            </a:pPr>
            <a:fld id="{2DF093CC-0DB5-4A30-8F94-C21FAB08535B}" type="datetimeFigureOut">
              <a:rPr lang="en-US" smtClean="0"/>
              <a:pPr>
                <a:defRPr/>
              </a:pPr>
              <a:t>2/14/2013</a:t>
            </a:fld>
            <a:endParaRPr lang="en-US"/>
          </a:p>
        </p:txBody>
      </p:sp>
      <p:sp>
        <p:nvSpPr>
          <p:cNvPr id="5" name="Footer Placeholder 4"/>
          <p:cNvSpPr>
            <a:spLocks noGrp="1"/>
          </p:cNvSpPr>
          <p:nvPr>
            <p:ph type="ftr" sz="quarter" idx="11"/>
          </p:nvPr>
        </p:nvSpPr>
        <p:spPr>
          <a:xfrm>
            <a:off x="2619376" y="6480969"/>
            <a:ext cx="4260056" cy="300831"/>
          </a:xfrm>
        </p:spPr>
        <p:txBody>
          <a:bodyPr/>
          <a:lstStyle/>
          <a:p>
            <a:pPr>
              <a:defRPr/>
            </a:pPr>
            <a:endParaRPr lang="en-US"/>
          </a:p>
        </p:txBody>
      </p:sp>
      <p:sp>
        <p:nvSpPr>
          <p:cNvPr id="6" name="Slide Number Placeholder 5"/>
          <p:cNvSpPr>
            <a:spLocks noGrp="1"/>
          </p:cNvSpPr>
          <p:nvPr>
            <p:ph type="sldNum" sz="quarter" idx="12"/>
          </p:nvPr>
        </p:nvSpPr>
        <p:spPr>
          <a:xfrm>
            <a:off x="8451056" y="809624"/>
            <a:ext cx="502920" cy="300831"/>
          </a:xfrm>
        </p:spPr>
        <p:txBody>
          <a:bodyPr/>
          <a:lstStyle/>
          <a:p>
            <a:pPr>
              <a:defRPr/>
            </a:pPr>
            <a:fld id="{77F95BFA-B8D7-4B96-80F0-84A0933CF586}" type="slidenum">
              <a:rPr lang="en-US" smtClean="0"/>
              <a:pPr>
                <a:defRPr/>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transition spd="slow">
    <p:comb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pPr>
              <a:defRPr/>
            </a:pPr>
            <a:fld id="{B4E53CDB-B7B7-4670-8F6B-F6670538ADCA}" type="datetimeFigureOut">
              <a:rPr lang="en-US" smtClean="0"/>
              <a:pPr>
                <a:defRPr/>
              </a:pPr>
              <a:t>2/14/2013</a:t>
            </a:fld>
            <a:endParaRPr lang="en-US"/>
          </a:p>
        </p:txBody>
      </p:sp>
      <p:sp>
        <p:nvSpPr>
          <p:cNvPr id="6" name="Footer Placeholder 5"/>
          <p:cNvSpPr>
            <a:spLocks noGrp="1"/>
          </p:cNvSpPr>
          <p:nvPr>
            <p:ph type="ftr" sz="quarter" idx="11"/>
          </p:nvPr>
        </p:nvSpPr>
        <p:spPr>
          <a:xfrm>
            <a:off x="457200" y="6480969"/>
            <a:ext cx="4260056" cy="301752"/>
          </a:xfrm>
        </p:spPr>
        <p:txBody>
          <a:bodyPr/>
          <a:lstStyle/>
          <a:p>
            <a:pPr>
              <a:defRPr/>
            </a:pPr>
            <a:endParaRPr lang="en-US"/>
          </a:p>
        </p:txBody>
      </p:sp>
      <p:sp>
        <p:nvSpPr>
          <p:cNvPr id="7" name="Slide Number Placeholder 6"/>
          <p:cNvSpPr>
            <a:spLocks noGrp="1"/>
          </p:cNvSpPr>
          <p:nvPr>
            <p:ph type="sldNum" sz="quarter" idx="12"/>
          </p:nvPr>
        </p:nvSpPr>
        <p:spPr>
          <a:xfrm>
            <a:off x="7589520" y="6480969"/>
            <a:ext cx="502920" cy="301752"/>
          </a:xfrm>
        </p:spPr>
        <p:txBody>
          <a:bodyPr/>
          <a:lstStyle/>
          <a:p>
            <a:pPr>
              <a:defRPr/>
            </a:pPr>
            <a:fld id="{C9C62C6D-08D0-484E-8AA1-29A012AC0462}" type="slidenum">
              <a:rPr lang="en-US" smtClean="0"/>
              <a:pPr>
                <a:defRPr/>
              </a:pPr>
              <a:t>‹#›</a:t>
            </a:fld>
            <a:endParaRPr lang="en-US"/>
          </a:p>
        </p:txBody>
      </p:sp>
    </p:spTree>
  </p:cSld>
  <p:clrMapOvr>
    <a:masterClrMapping/>
  </p:clrMapOvr>
  <p:transition spd="slow">
    <p:comb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pPr>
              <a:defRPr/>
            </a:pPr>
            <a:fld id="{132D2FCB-E66C-4D9B-8E24-7F1A9B38E5F2}" type="datetimeFigureOut">
              <a:rPr lang="en-US" smtClean="0"/>
              <a:pPr>
                <a:defRPr/>
              </a:pPr>
              <a:t>2/14/2013</a:t>
            </a:fld>
            <a:endParaRPr lang="en-US"/>
          </a:p>
        </p:txBody>
      </p:sp>
      <p:sp>
        <p:nvSpPr>
          <p:cNvPr id="8" name="Footer Placeholder 7"/>
          <p:cNvSpPr>
            <a:spLocks noGrp="1"/>
          </p:cNvSpPr>
          <p:nvPr>
            <p:ph type="ftr" sz="quarter" idx="11"/>
          </p:nvPr>
        </p:nvSpPr>
        <p:spPr>
          <a:xfrm>
            <a:off x="457200" y="6480969"/>
            <a:ext cx="4261104" cy="301752"/>
          </a:xfrm>
        </p:spPr>
        <p:txBody>
          <a:bodyPr/>
          <a:lstStyle/>
          <a:p>
            <a:pPr>
              <a:defRPr/>
            </a:pPr>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pPr>
              <a:defRPr/>
            </a:pPr>
            <a:fld id="{62466A52-2322-4F09-955C-D51D6360895E}"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transition spd="slow">
    <p:comb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fld id="{E9C3A6FE-B99B-4611-9208-A672969B9E7A}" type="datetimeFigureOut">
              <a:rPr lang="en-US" smtClean="0"/>
              <a:pPr>
                <a:defRPr/>
              </a:pPr>
              <a:t>2/14/2013</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4BED34AB-475E-445E-9D98-DF985F119F2E}" type="slidenum">
              <a:rPr lang="en-US" smtClean="0"/>
              <a:pPr>
                <a:defRPr/>
              </a:pPr>
              <a:t>‹#›</a:t>
            </a:fld>
            <a:endParaRPr lang="en-US"/>
          </a:p>
        </p:txBody>
      </p:sp>
    </p:spTree>
  </p:cSld>
  <p:clrMapOvr>
    <a:masterClrMapping/>
  </p:clrMapOvr>
  <p:transition spd="slow">
    <p:comb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pPr>
              <a:defRPr/>
            </a:pPr>
            <a:fld id="{851989C7-CB27-4F2D-A562-4BBA9D092D63}" type="datetimeFigureOut">
              <a:rPr lang="en-US" smtClean="0"/>
              <a:pPr>
                <a:defRPr/>
              </a:pPr>
              <a:t>2/14/2013</a:t>
            </a:fld>
            <a:endParaRPr lang="en-US"/>
          </a:p>
        </p:txBody>
      </p:sp>
      <p:sp>
        <p:nvSpPr>
          <p:cNvPr id="3" name="Footer Placeholder 2"/>
          <p:cNvSpPr>
            <a:spLocks noGrp="1"/>
          </p:cNvSpPr>
          <p:nvPr>
            <p:ph type="ftr" sz="quarter" idx="11"/>
          </p:nvPr>
        </p:nvSpPr>
        <p:spPr>
          <a:xfrm>
            <a:off x="457200" y="6481890"/>
            <a:ext cx="4260056" cy="300831"/>
          </a:xfrm>
        </p:spPr>
        <p:txBody>
          <a:bodyPr/>
          <a:lstStyle/>
          <a:p>
            <a:pPr>
              <a:defRPr/>
            </a:pPr>
            <a:endParaRPr lang="en-US"/>
          </a:p>
        </p:txBody>
      </p:sp>
      <p:sp>
        <p:nvSpPr>
          <p:cNvPr id="4" name="Slide Number Placeholder 3"/>
          <p:cNvSpPr>
            <a:spLocks noGrp="1"/>
          </p:cNvSpPr>
          <p:nvPr>
            <p:ph type="sldNum" sz="quarter" idx="12"/>
          </p:nvPr>
        </p:nvSpPr>
        <p:spPr>
          <a:xfrm>
            <a:off x="7589520" y="6480969"/>
            <a:ext cx="502920" cy="301752"/>
          </a:xfrm>
        </p:spPr>
        <p:txBody>
          <a:bodyPr/>
          <a:lstStyle/>
          <a:p>
            <a:pPr>
              <a:defRPr/>
            </a:pPr>
            <a:fld id="{529833F0-022C-4C65-8162-2EF2ABFB039C}" type="slidenum">
              <a:rPr lang="en-US" smtClean="0"/>
              <a:pPr>
                <a:defRPr/>
              </a:pPr>
              <a:t>‹#›</a:t>
            </a:fld>
            <a:endParaRPr lang="en-US"/>
          </a:p>
        </p:txBody>
      </p:sp>
    </p:spTree>
  </p:cSld>
  <p:clrMapOvr>
    <a:masterClrMapping/>
  </p:clrMapOvr>
  <p:transition spd="slow">
    <p:comb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pPr>
              <a:defRPr/>
            </a:pPr>
            <a:fld id="{D92E63A8-B386-4722-92E9-F8F5B2805680}" type="datetimeFigureOut">
              <a:rPr lang="en-US" smtClean="0"/>
              <a:pPr>
                <a:defRPr/>
              </a:pPr>
              <a:t>2/14/2013</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pPr>
              <a:defRPr/>
            </a:pPr>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pPr>
              <a:defRPr/>
            </a:pPr>
            <a:fld id="{10BACBAC-BC19-43C9-B5D3-181A9B9D7D7D}"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transition spd="slow">
    <p:comb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pPr>
              <a:defRPr/>
            </a:pPr>
            <a:fld id="{93D58CAA-7F9C-4D5F-9BF8-4EDB68224E68}" type="datetimeFigureOut">
              <a:rPr lang="en-US" smtClean="0"/>
              <a:pPr>
                <a:defRPr/>
              </a:pPr>
              <a:t>2/14/2013</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pPr>
              <a:defRPr/>
            </a:pPr>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pPr>
              <a:defRPr/>
            </a:pPr>
            <a:fld id="{DA08F50D-309A-40B9-AB43-21A452DC5377}"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transition spd="slow">
    <p:comb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pPr>
              <a:defRPr/>
            </a:pPr>
            <a:fld id="{31D54ECB-878C-4C82-B378-EDDCF0C8A844}" type="datetimeFigureOut">
              <a:rPr lang="en-US" smtClean="0"/>
              <a:pPr>
                <a:defRPr/>
              </a:pPr>
              <a:t>2/14/2013</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pPr>
              <a:defRPr/>
            </a:pPr>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pPr>
              <a:defRPr/>
            </a:pPr>
            <a:fld id="{2B09A623-D635-4C5F-9FFC-15A92DF63475}" type="slidenum">
              <a:rPr lang="en-US" smtClean="0"/>
              <a:pPr>
                <a:defRPr/>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comb dir="vert"/>
  </p:transition>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wmf"/><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42938" y="1643063"/>
            <a:ext cx="4357687" cy="1470025"/>
          </a:xfrm>
        </p:spPr>
        <p:txBody>
          <a:bodyPr>
            <a:normAutofit fontScale="90000"/>
          </a:bodyPr>
          <a:lstStyle/>
          <a:p>
            <a:r>
              <a:rPr lang="en-US" smtClean="0"/>
              <a:t>Charles II and the Restoration</a:t>
            </a:r>
          </a:p>
        </p:txBody>
      </p:sp>
      <p:sp>
        <p:nvSpPr>
          <p:cNvPr id="2051" name="Rectangle 3"/>
          <p:cNvSpPr>
            <a:spLocks noChangeArrowheads="1"/>
          </p:cNvSpPr>
          <p:nvPr/>
        </p:nvSpPr>
        <p:spPr bwMode="auto">
          <a:xfrm>
            <a:off x="785813" y="3786188"/>
            <a:ext cx="4143375" cy="1570037"/>
          </a:xfrm>
          <a:prstGeom prst="rect">
            <a:avLst/>
          </a:prstGeom>
          <a:noFill/>
          <a:ln w="9525">
            <a:noFill/>
            <a:miter lim="800000"/>
            <a:headEnd/>
            <a:tailEnd/>
          </a:ln>
        </p:spPr>
        <p:txBody>
          <a:bodyPr>
            <a:spAutoFit/>
          </a:bodyPr>
          <a:lstStyle/>
          <a:p>
            <a:pPr algn="ctr"/>
            <a:r>
              <a:rPr lang="en-US" sz="2400">
                <a:latin typeface="Calibri" pitchFamily="34" charset="0"/>
              </a:rPr>
              <a:t>"a prince of many virtues and many great imperfections, debonair, easy of access, not bloody or cruel"</a:t>
            </a:r>
          </a:p>
        </p:txBody>
      </p:sp>
      <p:pic>
        <p:nvPicPr>
          <p:cNvPr id="2052" name="Picture 4" descr="http://www.portcities.org.uk/london/upload/img_400/BHC2609.jpg"/>
          <p:cNvPicPr>
            <a:picLocks noChangeAspect="1" noChangeArrowheads="1"/>
          </p:cNvPicPr>
          <p:nvPr/>
        </p:nvPicPr>
        <p:blipFill>
          <a:blip r:embed="rId2" cstate="print"/>
          <a:srcRect/>
          <a:stretch>
            <a:fillRect/>
          </a:stretch>
        </p:blipFill>
        <p:spPr bwMode="auto">
          <a:xfrm>
            <a:off x="5286375" y="1000125"/>
            <a:ext cx="2895600" cy="4962525"/>
          </a:xfrm>
          <a:prstGeom prst="rect">
            <a:avLst/>
          </a:prstGeom>
          <a:noFill/>
          <a:ln w="9525">
            <a:noFill/>
            <a:miter lim="800000"/>
            <a:headEnd/>
            <a:tailEnd/>
          </a:ln>
        </p:spPr>
      </p:pic>
    </p:spTree>
  </p:cSld>
  <p:clrMapOvr>
    <a:masterClrMapping/>
  </p:clrMapOvr>
  <p:transition spd="slow">
    <p:comb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mtClean="0"/>
              <a:t>All of them!</a:t>
            </a:r>
          </a:p>
        </p:txBody>
      </p:sp>
      <p:sp>
        <p:nvSpPr>
          <p:cNvPr id="3" name="Content Placeholder 2"/>
          <p:cNvSpPr>
            <a:spLocks noGrp="1"/>
          </p:cNvSpPr>
          <p:nvPr>
            <p:ph idx="1"/>
          </p:nvPr>
        </p:nvSpPr>
        <p:spPr>
          <a:xfrm>
            <a:off x="457200" y="1600200"/>
            <a:ext cx="5043488" cy="4525963"/>
          </a:xfrm>
        </p:spPr>
        <p:txBody>
          <a:bodyPr rtlCol="0">
            <a:normAutofit fontScale="77500" lnSpcReduction="20000"/>
          </a:bodyPr>
          <a:lstStyle/>
          <a:p>
            <a:pPr fontAlgn="auto">
              <a:spcAft>
                <a:spcPts val="0"/>
              </a:spcAft>
              <a:buFont typeface="Arial" pitchFamily="34" charset="0"/>
              <a:buChar char="•"/>
              <a:defRPr/>
            </a:pPr>
            <a:r>
              <a:rPr lang="en-US" dirty="0" smtClean="0"/>
              <a:t>Charles declared </a:t>
            </a:r>
            <a:r>
              <a:rPr lang="en-US" b="1" dirty="0" smtClean="0"/>
              <a:t>all</a:t>
            </a:r>
            <a:r>
              <a:rPr lang="en-US" dirty="0" smtClean="0"/>
              <a:t> the laws that had been passed between 1649 and 1660 to be illegal.</a:t>
            </a:r>
          </a:p>
          <a:p>
            <a:pPr fontAlgn="auto">
              <a:spcAft>
                <a:spcPts val="0"/>
              </a:spcAft>
              <a:buFont typeface="Arial" pitchFamily="34" charset="0"/>
              <a:buChar char="•"/>
              <a:defRPr/>
            </a:pPr>
            <a:r>
              <a:rPr lang="en-US" dirty="0" smtClean="0"/>
              <a:t>This meant that the old, familiar Church of England was brought back, and all the laws that had tried to make people live a Puritan lifestyle were abolished.</a:t>
            </a:r>
          </a:p>
          <a:p>
            <a:pPr fontAlgn="auto">
              <a:spcAft>
                <a:spcPts val="0"/>
              </a:spcAft>
              <a:buFont typeface="Arial" pitchFamily="34" charset="0"/>
              <a:buChar char="•"/>
              <a:defRPr/>
            </a:pPr>
            <a:r>
              <a:rPr lang="en-US" dirty="0" smtClean="0"/>
              <a:t>Theatres and alehouses reopened. There was a wave of new plays, music and poetry written.</a:t>
            </a:r>
          </a:p>
        </p:txBody>
      </p:sp>
      <p:pic>
        <p:nvPicPr>
          <p:cNvPr id="12292" name="Picture 4" descr="http://upload.wikimedia.org/wikipedia/commons/b/bc/Restoration_Theatre_Drolls_Characters_1662.jpg"/>
          <p:cNvPicPr>
            <a:picLocks noChangeAspect="1" noChangeArrowheads="1"/>
          </p:cNvPicPr>
          <p:nvPr/>
        </p:nvPicPr>
        <p:blipFill>
          <a:blip r:embed="rId2" cstate="print"/>
          <a:srcRect/>
          <a:stretch>
            <a:fillRect/>
          </a:stretch>
        </p:blipFill>
        <p:spPr bwMode="auto">
          <a:xfrm>
            <a:off x="5500688" y="1428750"/>
            <a:ext cx="3048000" cy="4962525"/>
          </a:xfrm>
          <a:prstGeom prst="rect">
            <a:avLst/>
          </a:prstGeom>
          <a:noFill/>
          <a:ln w="9525">
            <a:noFill/>
            <a:miter lim="800000"/>
            <a:headEnd/>
            <a:tailEnd/>
          </a:ln>
        </p:spPr>
      </p:pic>
    </p:spTree>
  </p:cSld>
  <p:clrMapOvr>
    <a:masterClrMapping/>
  </p:clrMapOvr>
  <p:transition spd="slow">
    <p:comb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mtClean="0"/>
              <a:t>But not everything went well…</a:t>
            </a:r>
          </a:p>
        </p:txBody>
      </p:sp>
      <p:sp>
        <p:nvSpPr>
          <p:cNvPr id="3" name="Content Placeholder 2"/>
          <p:cNvSpPr>
            <a:spLocks noGrp="1"/>
          </p:cNvSpPr>
          <p:nvPr>
            <p:ph idx="1"/>
          </p:nvPr>
        </p:nvSpPr>
        <p:spPr>
          <a:xfrm>
            <a:off x="457200" y="1600200"/>
            <a:ext cx="8229600" cy="4900613"/>
          </a:xfrm>
        </p:spPr>
        <p:txBody>
          <a:bodyPr rtlCol="0">
            <a:normAutofit fontScale="77500" lnSpcReduction="20000"/>
          </a:bodyPr>
          <a:lstStyle/>
          <a:p>
            <a:pPr fontAlgn="auto">
              <a:spcAft>
                <a:spcPts val="0"/>
              </a:spcAft>
              <a:buFont typeface="Arial" pitchFamily="34" charset="0"/>
              <a:buChar char="•"/>
              <a:defRPr/>
            </a:pPr>
            <a:r>
              <a:rPr lang="en-US" dirty="0" smtClean="0"/>
              <a:t>But Charles’ reign was not without its problems. He </a:t>
            </a:r>
            <a:r>
              <a:rPr lang="en-US" b="1" dirty="0" smtClean="0"/>
              <a:t>argued with Parliament </a:t>
            </a:r>
            <a:r>
              <a:rPr lang="en-US" dirty="0" smtClean="0"/>
              <a:t>over money and religion (but without going as far as his father had). </a:t>
            </a:r>
          </a:p>
          <a:p>
            <a:pPr fontAlgn="auto">
              <a:spcAft>
                <a:spcPts val="0"/>
              </a:spcAft>
              <a:buFont typeface="Arial" pitchFamily="34" charset="0"/>
              <a:buChar char="•"/>
              <a:defRPr/>
            </a:pPr>
            <a:r>
              <a:rPr lang="en-US" dirty="0" smtClean="0"/>
              <a:t>His reign also saw the </a:t>
            </a:r>
            <a:r>
              <a:rPr lang="en-US" b="1" dirty="0" smtClean="0"/>
              <a:t>Great Plague </a:t>
            </a:r>
            <a:r>
              <a:rPr lang="en-US" dirty="0" smtClean="0"/>
              <a:t>hit England in 1665 – as many as 100,000 people died in London alone.</a:t>
            </a:r>
          </a:p>
          <a:p>
            <a:pPr fontAlgn="auto">
              <a:spcAft>
                <a:spcPts val="0"/>
              </a:spcAft>
              <a:buFont typeface="Arial" pitchFamily="34" charset="0"/>
              <a:buChar char="•"/>
              <a:defRPr/>
            </a:pPr>
            <a:r>
              <a:rPr lang="en-US" dirty="0" smtClean="0"/>
              <a:t>The plague was followed by the </a:t>
            </a:r>
            <a:r>
              <a:rPr lang="en-US" b="1" dirty="0" smtClean="0"/>
              <a:t>Great Fire of London </a:t>
            </a:r>
            <a:r>
              <a:rPr lang="en-US" dirty="0" smtClean="0"/>
              <a:t>in 1666, which destroyed the heart of the city. </a:t>
            </a:r>
          </a:p>
          <a:p>
            <a:pPr fontAlgn="auto">
              <a:spcAft>
                <a:spcPts val="0"/>
              </a:spcAft>
              <a:buFont typeface="Arial" pitchFamily="34" charset="0"/>
              <a:buChar char="•"/>
              <a:defRPr/>
            </a:pPr>
            <a:r>
              <a:rPr lang="en-US" dirty="0" smtClean="0"/>
              <a:t>He had </a:t>
            </a:r>
            <a:r>
              <a:rPr lang="en-US" b="1" dirty="0" smtClean="0"/>
              <a:t>no legitimate heir</a:t>
            </a:r>
            <a:r>
              <a:rPr lang="en-US" dirty="0" smtClean="0"/>
              <a:t>. Charles had 14 children, but none of them were with his wife…</a:t>
            </a:r>
          </a:p>
          <a:p>
            <a:pPr fontAlgn="auto">
              <a:spcAft>
                <a:spcPts val="0"/>
              </a:spcAft>
              <a:buFont typeface="Arial" pitchFamily="34" charset="0"/>
              <a:buChar char="•"/>
              <a:defRPr/>
            </a:pPr>
            <a:r>
              <a:rPr lang="en-US" dirty="0" smtClean="0"/>
              <a:t>If all this wasn’t enough, Charles got involved in a </a:t>
            </a:r>
            <a:r>
              <a:rPr lang="en-US" b="1" dirty="0" smtClean="0"/>
              <a:t>war against the Dutch</a:t>
            </a:r>
            <a:r>
              <a:rPr lang="en-US" dirty="0" smtClean="0"/>
              <a:t>, and then to make things worse, he began </a:t>
            </a:r>
            <a:r>
              <a:rPr lang="en-US" b="1" dirty="0" smtClean="0"/>
              <a:t>secret negotiations with the French king</a:t>
            </a:r>
            <a:r>
              <a:rPr lang="en-US" dirty="0" smtClean="0"/>
              <a:t>, who was a Catholic. People had always had their suspicions about Charles, and then…</a:t>
            </a:r>
            <a:endParaRPr lang="en-US" dirty="0"/>
          </a:p>
        </p:txBody>
      </p:sp>
    </p:spTree>
  </p:cSld>
  <p:clrMapOvr>
    <a:masterClrMapping/>
  </p:clrMapOvr>
  <p:transition spd="slow">
    <p:comb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mtClean="0"/>
              <a:t>He became a Catholic</a:t>
            </a:r>
          </a:p>
        </p:txBody>
      </p:sp>
      <p:sp>
        <p:nvSpPr>
          <p:cNvPr id="14339" name="Content Placeholder 2"/>
          <p:cNvSpPr>
            <a:spLocks noGrp="1"/>
          </p:cNvSpPr>
          <p:nvPr>
            <p:ph idx="1"/>
          </p:nvPr>
        </p:nvSpPr>
        <p:spPr/>
        <p:txBody>
          <a:bodyPr/>
          <a:lstStyle/>
          <a:p>
            <a:pPr>
              <a:buFont typeface="Arial" charset="0"/>
              <a:buNone/>
            </a:pPr>
            <a:r>
              <a:rPr lang="en-US" smtClean="0"/>
              <a:t>	…in 1685, Charles suffered a stroke. On his deathbed he sent away all the Anglican priests around him and sent for a Catholic priest. Charles said that he was truly a </a:t>
            </a:r>
            <a:r>
              <a:rPr lang="en-US" b="1" smtClean="0"/>
              <a:t>Catholic</a:t>
            </a:r>
            <a:r>
              <a:rPr lang="en-US" smtClean="0"/>
              <a:t>. No one could object to this or stop him now.</a:t>
            </a:r>
          </a:p>
          <a:p>
            <a:pPr>
              <a:buFont typeface="Arial" charset="0"/>
              <a:buNone/>
            </a:pPr>
            <a:endParaRPr lang="en-US" smtClean="0"/>
          </a:p>
          <a:p>
            <a:pPr>
              <a:buFont typeface="Arial" charset="0"/>
              <a:buNone/>
            </a:pPr>
            <a:r>
              <a:rPr lang="en-US" smtClean="0"/>
              <a:t>	And who was next in line to become king…?</a:t>
            </a:r>
          </a:p>
        </p:txBody>
      </p:sp>
      <p:pic>
        <p:nvPicPr>
          <p:cNvPr id="14340" name="Picture 2" descr="C:\Users\u\AppData\Local\Microsoft\Windows\Temporary Internet Files\Content.IE5\AOJIJW25\MC900241283[1].wmf"/>
          <p:cNvPicPr>
            <a:picLocks noChangeAspect="1" noChangeArrowheads="1"/>
          </p:cNvPicPr>
          <p:nvPr/>
        </p:nvPicPr>
        <p:blipFill>
          <a:blip r:embed="rId2" cstate="print"/>
          <a:srcRect/>
          <a:stretch>
            <a:fillRect/>
          </a:stretch>
        </p:blipFill>
        <p:spPr bwMode="auto">
          <a:xfrm>
            <a:off x="6929438" y="5214938"/>
            <a:ext cx="1817687" cy="1470025"/>
          </a:xfrm>
          <a:prstGeom prst="rect">
            <a:avLst/>
          </a:prstGeom>
          <a:noFill/>
          <a:ln w="9525">
            <a:noFill/>
            <a:miter lim="800000"/>
            <a:headEnd/>
            <a:tailEnd/>
          </a:ln>
        </p:spPr>
      </p:pic>
    </p:spTree>
  </p:cSld>
  <p:clrMapOvr>
    <a:masterClrMapping/>
  </p:clrMapOvr>
  <p:transition spd="slow">
    <p:comb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mtClean="0"/>
              <a:t>James II</a:t>
            </a:r>
          </a:p>
        </p:txBody>
      </p:sp>
      <p:sp>
        <p:nvSpPr>
          <p:cNvPr id="3" name="Content Placeholder 2"/>
          <p:cNvSpPr>
            <a:spLocks noGrp="1"/>
          </p:cNvSpPr>
          <p:nvPr>
            <p:ph idx="1"/>
          </p:nvPr>
        </p:nvSpPr>
        <p:spPr>
          <a:xfrm>
            <a:off x="457200" y="1600200"/>
            <a:ext cx="4543425" cy="4525963"/>
          </a:xfrm>
        </p:spPr>
        <p:txBody>
          <a:bodyPr rtlCol="0">
            <a:normAutofit fontScale="92500" lnSpcReduction="20000"/>
          </a:bodyPr>
          <a:lstStyle/>
          <a:p>
            <a:pPr fontAlgn="auto">
              <a:spcAft>
                <a:spcPts val="0"/>
              </a:spcAft>
              <a:buFont typeface="Arial" pitchFamily="34" charset="0"/>
              <a:buChar char="•"/>
              <a:defRPr/>
            </a:pPr>
            <a:r>
              <a:rPr lang="en-US" dirty="0" smtClean="0"/>
              <a:t>What made things even worse (as far as Parliament and many English people saw it) was that Charles’ brother </a:t>
            </a:r>
            <a:r>
              <a:rPr lang="en-US" b="1" dirty="0" smtClean="0"/>
              <a:t>James</a:t>
            </a:r>
            <a:r>
              <a:rPr lang="en-US" dirty="0" smtClean="0"/>
              <a:t>, would now become king – and he was definitely a Catholic…</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r>
              <a:rPr lang="en-US" dirty="0" smtClean="0"/>
              <a:t>Can you foresee any problems?</a:t>
            </a:r>
          </a:p>
          <a:p>
            <a:pPr fontAlgn="auto">
              <a:spcAft>
                <a:spcPts val="0"/>
              </a:spcAft>
              <a:buFont typeface="Arial" pitchFamily="34" charset="0"/>
              <a:buChar char="•"/>
              <a:defRPr/>
            </a:pPr>
            <a:endParaRPr lang="en-US" dirty="0"/>
          </a:p>
        </p:txBody>
      </p:sp>
      <p:pic>
        <p:nvPicPr>
          <p:cNvPr id="15364" name="Picture 2" descr="http://2.bp.blogspot.com/_1jTFxlbC8Co/TH2oYCIqHUI/AAAAAAAAANU/HRrZsWwoHa8/s1600/James_II_(headshot).jpg"/>
          <p:cNvPicPr>
            <a:picLocks noChangeAspect="1" noChangeArrowheads="1"/>
          </p:cNvPicPr>
          <p:nvPr/>
        </p:nvPicPr>
        <p:blipFill>
          <a:blip r:embed="rId2" cstate="print"/>
          <a:srcRect/>
          <a:stretch>
            <a:fillRect/>
          </a:stretch>
        </p:blipFill>
        <p:spPr bwMode="auto">
          <a:xfrm>
            <a:off x="5072063" y="1643063"/>
            <a:ext cx="3571875" cy="4473575"/>
          </a:xfrm>
          <a:prstGeom prst="rect">
            <a:avLst/>
          </a:prstGeom>
          <a:noFill/>
          <a:ln w="9525">
            <a:noFill/>
            <a:miter lim="800000"/>
            <a:headEnd/>
            <a:tailEnd/>
          </a:ln>
        </p:spPr>
      </p:pic>
    </p:spTree>
  </p:cSld>
  <p:clrMapOvr>
    <a:masterClrMapping/>
  </p:clrMapOvr>
  <p:transition spd="slow">
    <p:comb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smtClean="0"/>
              <a:t>Think back…</a:t>
            </a:r>
          </a:p>
        </p:txBody>
      </p:sp>
      <p:sp>
        <p:nvSpPr>
          <p:cNvPr id="3075" name="Content Placeholder 2"/>
          <p:cNvSpPr>
            <a:spLocks noGrp="1"/>
          </p:cNvSpPr>
          <p:nvPr>
            <p:ph idx="1"/>
          </p:nvPr>
        </p:nvSpPr>
        <p:spPr/>
        <p:txBody>
          <a:bodyPr/>
          <a:lstStyle/>
          <a:p>
            <a:r>
              <a:rPr lang="en-US" smtClean="0"/>
              <a:t>Why did the English want a king back on the throne in 1660? A few clues below…</a:t>
            </a:r>
          </a:p>
        </p:txBody>
      </p:sp>
      <p:pic>
        <p:nvPicPr>
          <p:cNvPr id="3076" name="Picture 2" descr="http://www.ukstudentlife.com/Ideas/Album/Christmas/MincePies.jpg"/>
          <p:cNvPicPr>
            <a:picLocks noChangeAspect="1" noChangeArrowheads="1"/>
          </p:cNvPicPr>
          <p:nvPr/>
        </p:nvPicPr>
        <p:blipFill>
          <a:blip r:embed="rId2" cstate="print"/>
          <a:srcRect/>
          <a:stretch>
            <a:fillRect/>
          </a:stretch>
        </p:blipFill>
        <p:spPr bwMode="auto">
          <a:xfrm>
            <a:off x="928688" y="3357563"/>
            <a:ext cx="1603375" cy="1262062"/>
          </a:xfrm>
          <a:prstGeom prst="rect">
            <a:avLst/>
          </a:prstGeom>
          <a:noFill/>
          <a:ln w="9525">
            <a:noFill/>
            <a:miter lim="800000"/>
            <a:headEnd/>
            <a:tailEnd/>
          </a:ln>
        </p:spPr>
      </p:pic>
      <p:pic>
        <p:nvPicPr>
          <p:cNvPr id="3077" name="Picture 4" descr="http://freespace.virgin.net/owston.tj/crom.jpg"/>
          <p:cNvPicPr>
            <a:picLocks noChangeAspect="1" noChangeArrowheads="1"/>
          </p:cNvPicPr>
          <p:nvPr/>
        </p:nvPicPr>
        <p:blipFill>
          <a:blip r:embed="rId3" cstate="print"/>
          <a:srcRect/>
          <a:stretch>
            <a:fillRect/>
          </a:stretch>
        </p:blipFill>
        <p:spPr bwMode="auto">
          <a:xfrm>
            <a:off x="6215063" y="2967049"/>
            <a:ext cx="1843087" cy="2176463"/>
          </a:xfrm>
          <a:prstGeom prst="rect">
            <a:avLst/>
          </a:prstGeom>
          <a:noFill/>
          <a:ln w="9525">
            <a:noFill/>
            <a:miter lim="800000"/>
            <a:headEnd/>
            <a:tailEnd/>
          </a:ln>
        </p:spPr>
      </p:pic>
      <p:pic>
        <p:nvPicPr>
          <p:cNvPr id="3078" name="Picture 6" descr="http://libcom.org/files/imagecache/teaser/images/history/Winstanley.gif"/>
          <p:cNvPicPr>
            <a:picLocks noChangeAspect="1" noChangeArrowheads="1"/>
          </p:cNvPicPr>
          <p:nvPr/>
        </p:nvPicPr>
        <p:blipFill>
          <a:blip r:embed="rId4" cstate="print"/>
          <a:srcRect/>
          <a:stretch>
            <a:fillRect/>
          </a:stretch>
        </p:blipFill>
        <p:spPr bwMode="auto">
          <a:xfrm>
            <a:off x="3143250" y="4214813"/>
            <a:ext cx="2714625" cy="2111375"/>
          </a:xfrm>
          <a:prstGeom prst="rect">
            <a:avLst/>
          </a:prstGeom>
          <a:noFill/>
          <a:ln w="9525">
            <a:noFill/>
            <a:miter lim="800000"/>
            <a:headEnd/>
            <a:tailEnd/>
          </a:ln>
        </p:spPr>
      </p:pic>
      <p:pic>
        <p:nvPicPr>
          <p:cNvPr id="3079" name="Picture 7" descr="C:\Users\u\AppData\Local\Microsoft\Windows\Temporary Internet Files\Content.IE5\6EY9M6LH\MC900303675[1].wmf"/>
          <p:cNvPicPr>
            <a:picLocks noChangeAspect="1" noChangeArrowheads="1"/>
          </p:cNvPicPr>
          <p:nvPr/>
        </p:nvPicPr>
        <p:blipFill>
          <a:blip r:embed="rId5" cstate="print"/>
          <a:srcRect/>
          <a:stretch>
            <a:fillRect/>
          </a:stretch>
        </p:blipFill>
        <p:spPr bwMode="auto">
          <a:xfrm>
            <a:off x="571500" y="2851150"/>
            <a:ext cx="2286000" cy="2297113"/>
          </a:xfrm>
          <a:prstGeom prst="rect">
            <a:avLst/>
          </a:prstGeom>
          <a:noFill/>
          <a:ln w="9525">
            <a:noFill/>
            <a:miter lim="800000"/>
            <a:headEnd/>
            <a:tailEnd/>
          </a:ln>
        </p:spPr>
      </p:pic>
    </p:spTree>
  </p:cSld>
  <p:clrMapOvr>
    <a:masterClrMapping/>
  </p:clrMapOvr>
  <p:transition spd="slow">
    <p:comb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mtClean="0"/>
              <a:t>Charles II</a:t>
            </a:r>
          </a:p>
        </p:txBody>
      </p:sp>
      <p:pic>
        <p:nvPicPr>
          <p:cNvPr id="5123" name="Picture 2" descr="http://www.hinchhouse.org.uk/civilwar/media/charles2.jpg"/>
          <p:cNvPicPr>
            <a:picLocks noChangeAspect="1" noChangeArrowheads="1"/>
          </p:cNvPicPr>
          <p:nvPr/>
        </p:nvPicPr>
        <p:blipFill>
          <a:blip r:embed="rId2" cstate="print"/>
          <a:srcRect/>
          <a:stretch>
            <a:fillRect/>
          </a:stretch>
        </p:blipFill>
        <p:spPr bwMode="auto">
          <a:xfrm>
            <a:off x="3214688" y="1714500"/>
            <a:ext cx="2786062" cy="3765550"/>
          </a:xfrm>
          <a:prstGeom prst="rect">
            <a:avLst/>
          </a:prstGeom>
          <a:noFill/>
          <a:ln w="9525">
            <a:noFill/>
            <a:miter lim="800000"/>
            <a:headEnd/>
            <a:tailEnd/>
          </a:ln>
        </p:spPr>
      </p:pic>
      <p:sp>
        <p:nvSpPr>
          <p:cNvPr id="5124" name="TextBox 4"/>
          <p:cNvSpPr txBox="1">
            <a:spLocks noChangeArrowheads="1"/>
          </p:cNvSpPr>
          <p:nvPr/>
        </p:nvSpPr>
        <p:spPr bwMode="auto">
          <a:xfrm>
            <a:off x="3357563" y="5857875"/>
            <a:ext cx="2571750" cy="369888"/>
          </a:xfrm>
          <a:prstGeom prst="rect">
            <a:avLst/>
          </a:prstGeom>
          <a:noFill/>
          <a:ln w="9525">
            <a:noFill/>
            <a:miter lim="800000"/>
            <a:headEnd/>
            <a:tailEnd/>
          </a:ln>
        </p:spPr>
        <p:txBody>
          <a:bodyPr wrap="none">
            <a:spAutoFit/>
          </a:bodyPr>
          <a:lstStyle/>
          <a:p>
            <a:r>
              <a:rPr lang="en-US">
                <a:latin typeface="Calibri" pitchFamily="34" charset="0"/>
              </a:rPr>
              <a:t>What do we know so far?</a:t>
            </a:r>
          </a:p>
        </p:txBody>
      </p:sp>
    </p:spTree>
  </p:cSld>
  <p:clrMapOvr>
    <a:masterClrMapping/>
  </p:clrMapOvr>
  <p:transition spd="slow">
    <p:comb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www.portcities.org.uk/london/upload/img_400/BHC2609.jpg"/>
          <p:cNvPicPr>
            <a:picLocks noChangeAspect="1" noChangeArrowheads="1"/>
          </p:cNvPicPr>
          <p:nvPr/>
        </p:nvPicPr>
        <p:blipFill>
          <a:blip r:embed="rId2" cstate="print"/>
          <a:srcRect/>
          <a:stretch>
            <a:fillRect/>
          </a:stretch>
        </p:blipFill>
        <p:spPr bwMode="auto">
          <a:xfrm>
            <a:off x="2352675" y="-6350"/>
            <a:ext cx="4005263" cy="6864350"/>
          </a:xfrm>
          <a:prstGeom prst="rect">
            <a:avLst/>
          </a:prstGeom>
          <a:noFill/>
          <a:ln w="9525">
            <a:noFill/>
            <a:miter lim="800000"/>
            <a:headEnd/>
            <a:tailEnd/>
          </a:ln>
        </p:spPr>
      </p:pic>
    </p:spTree>
  </p:cSld>
  <p:clrMapOvr>
    <a:masterClrMapping/>
  </p:clrMapOvr>
  <p:transition spd="slow">
    <p:comb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t>Charles II Profile</a:t>
            </a:r>
          </a:p>
        </p:txBody>
      </p:sp>
      <p:sp>
        <p:nvSpPr>
          <p:cNvPr id="3" name="Content Placeholder 2"/>
          <p:cNvSpPr>
            <a:spLocks noGrp="1"/>
          </p:cNvSpPr>
          <p:nvPr>
            <p:ph idx="1"/>
          </p:nvPr>
        </p:nvSpPr>
        <p:spPr>
          <a:xfrm>
            <a:off x="457200" y="1600200"/>
            <a:ext cx="8229600" cy="4900613"/>
          </a:xfrm>
        </p:spPr>
        <p:txBody>
          <a:bodyPr rtlCol="0">
            <a:normAutofit fontScale="92500" lnSpcReduction="10000"/>
          </a:bodyPr>
          <a:lstStyle/>
          <a:p>
            <a:pPr fontAlgn="auto">
              <a:spcAft>
                <a:spcPts val="0"/>
              </a:spcAft>
              <a:buFont typeface="Arial" pitchFamily="34" charset="0"/>
              <a:buChar char="•"/>
              <a:defRPr/>
            </a:pPr>
            <a:r>
              <a:rPr lang="en-US" dirty="0" smtClean="0"/>
              <a:t>Name:</a:t>
            </a:r>
          </a:p>
          <a:p>
            <a:pPr fontAlgn="auto">
              <a:spcAft>
                <a:spcPts val="0"/>
              </a:spcAft>
              <a:buFont typeface="Arial" pitchFamily="34" charset="0"/>
              <a:buChar char="•"/>
              <a:defRPr/>
            </a:pPr>
            <a:r>
              <a:rPr lang="en-US" dirty="0" smtClean="0"/>
              <a:t>Parents:</a:t>
            </a:r>
          </a:p>
          <a:p>
            <a:pPr fontAlgn="auto">
              <a:spcAft>
                <a:spcPts val="0"/>
              </a:spcAft>
              <a:buFont typeface="Arial" pitchFamily="34" charset="0"/>
              <a:buChar char="•"/>
              <a:defRPr/>
            </a:pPr>
            <a:r>
              <a:rPr lang="en-US" dirty="0" smtClean="0"/>
              <a:t>Date of Birth:</a:t>
            </a:r>
          </a:p>
          <a:p>
            <a:pPr fontAlgn="auto">
              <a:spcAft>
                <a:spcPts val="0"/>
              </a:spcAft>
              <a:buFont typeface="Arial" pitchFamily="34" charset="0"/>
              <a:buChar char="•"/>
              <a:defRPr/>
            </a:pPr>
            <a:r>
              <a:rPr lang="en-US" dirty="0" smtClean="0"/>
              <a:t>Years of reign:</a:t>
            </a:r>
          </a:p>
          <a:p>
            <a:pPr fontAlgn="auto">
              <a:spcAft>
                <a:spcPts val="0"/>
              </a:spcAft>
              <a:buFont typeface="Arial" pitchFamily="34" charset="0"/>
              <a:buChar char="•"/>
              <a:defRPr/>
            </a:pPr>
            <a:r>
              <a:rPr lang="en-US" dirty="0" smtClean="0"/>
              <a:t>Wife:</a:t>
            </a:r>
          </a:p>
          <a:p>
            <a:pPr fontAlgn="auto">
              <a:spcAft>
                <a:spcPts val="0"/>
              </a:spcAft>
              <a:buFont typeface="Arial" pitchFamily="34" charset="0"/>
              <a:buChar char="•"/>
              <a:defRPr/>
            </a:pPr>
            <a:r>
              <a:rPr lang="en-US" dirty="0" smtClean="0"/>
              <a:t>Appearance:</a:t>
            </a:r>
          </a:p>
          <a:p>
            <a:pPr fontAlgn="auto">
              <a:spcAft>
                <a:spcPts val="0"/>
              </a:spcAft>
              <a:buFont typeface="Arial" pitchFamily="34" charset="0"/>
              <a:buChar char="•"/>
              <a:defRPr/>
            </a:pPr>
            <a:r>
              <a:rPr lang="en-US" dirty="0" smtClean="0"/>
              <a:t>Religious beliefs:</a:t>
            </a:r>
          </a:p>
          <a:p>
            <a:pPr fontAlgn="auto">
              <a:spcAft>
                <a:spcPts val="0"/>
              </a:spcAft>
              <a:buFont typeface="Arial" pitchFamily="34" charset="0"/>
              <a:buChar char="•"/>
              <a:defRPr/>
            </a:pPr>
            <a:r>
              <a:rPr lang="en-US" dirty="0" smtClean="0"/>
              <a:t>Personality:</a:t>
            </a:r>
          </a:p>
          <a:p>
            <a:pPr fontAlgn="auto">
              <a:spcAft>
                <a:spcPts val="0"/>
              </a:spcAft>
              <a:buFont typeface="Arial" pitchFamily="34" charset="0"/>
              <a:buChar char="•"/>
              <a:defRPr/>
            </a:pPr>
            <a:r>
              <a:rPr lang="en-US" dirty="0" smtClean="0"/>
              <a:t>Nickname:</a:t>
            </a:r>
          </a:p>
          <a:p>
            <a:pPr fontAlgn="auto">
              <a:spcAft>
                <a:spcPts val="0"/>
              </a:spcAft>
              <a:buFont typeface="Arial" pitchFamily="34" charset="0"/>
              <a:buChar char="•"/>
              <a:defRPr/>
            </a:pPr>
            <a:r>
              <a:rPr lang="en-US" dirty="0" smtClean="0"/>
              <a:t>Children:</a:t>
            </a:r>
            <a:endParaRPr lang="en-US" dirty="0"/>
          </a:p>
        </p:txBody>
      </p:sp>
    </p:spTree>
  </p:cSld>
  <p:clrMapOvr>
    <a:masterClrMapping/>
  </p:clrMapOvr>
  <p:transition spd="slow">
    <p:comb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mtClean="0"/>
              <a:t>What did he do first?</a:t>
            </a:r>
          </a:p>
        </p:txBody>
      </p:sp>
      <p:sp>
        <p:nvSpPr>
          <p:cNvPr id="8195" name="Content Placeholder 2"/>
          <p:cNvSpPr>
            <a:spLocks noGrp="1"/>
          </p:cNvSpPr>
          <p:nvPr>
            <p:ph idx="1"/>
          </p:nvPr>
        </p:nvSpPr>
        <p:spPr/>
        <p:txBody>
          <a:bodyPr/>
          <a:lstStyle/>
          <a:p>
            <a:r>
              <a:rPr lang="en-US" smtClean="0"/>
              <a:t>Charles II had been very fond of his father, Charles I. What do you think he would have been most keen to do when he became king in 1660?</a:t>
            </a:r>
          </a:p>
        </p:txBody>
      </p:sp>
    </p:spTree>
  </p:cSld>
  <p:clrMapOvr>
    <a:masterClrMapping/>
  </p:clrMapOvr>
  <p:transition spd="slow">
    <p:comb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mtClean="0"/>
              <a:t>The Act of Indemnity and Oblivion</a:t>
            </a:r>
          </a:p>
        </p:txBody>
      </p:sp>
      <p:sp>
        <p:nvSpPr>
          <p:cNvPr id="3" name="Content Placeholder 2"/>
          <p:cNvSpPr>
            <a:spLocks noGrp="1"/>
          </p:cNvSpPr>
          <p:nvPr>
            <p:ph idx="1"/>
          </p:nvPr>
        </p:nvSpPr>
        <p:spPr>
          <a:xfrm>
            <a:off x="457200" y="1600200"/>
            <a:ext cx="8229600" cy="2543175"/>
          </a:xfrm>
        </p:spPr>
        <p:txBody>
          <a:bodyPr rtlCol="0">
            <a:normAutofit fontScale="70000" lnSpcReduction="20000"/>
          </a:bodyPr>
          <a:lstStyle/>
          <a:p>
            <a:pPr fontAlgn="auto">
              <a:spcAft>
                <a:spcPts val="0"/>
              </a:spcAft>
              <a:buFont typeface="Arial" pitchFamily="34" charset="0"/>
              <a:buChar char="•"/>
              <a:defRPr/>
            </a:pPr>
            <a:r>
              <a:rPr lang="en-US" dirty="0" smtClean="0"/>
              <a:t>Charles did not want to create enemies for himself at the start of his reign. He forgave most of those who had opposed his father and decided to punish only those directly responsible for Charles I’s death. </a:t>
            </a:r>
          </a:p>
          <a:p>
            <a:pPr fontAlgn="auto">
              <a:spcAft>
                <a:spcPts val="0"/>
              </a:spcAft>
              <a:buFont typeface="Arial" pitchFamily="34" charset="0"/>
              <a:buChar char="•"/>
              <a:defRPr/>
            </a:pPr>
            <a:r>
              <a:rPr lang="en-US" dirty="0" smtClean="0"/>
              <a:t>These people were known as </a:t>
            </a:r>
            <a:r>
              <a:rPr lang="en-US" b="1" dirty="0" smtClean="0"/>
              <a:t>the regicides</a:t>
            </a:r>
            <a:r>
              <a:rPr lang="en-US" dirty="0" smtClean="0"/>
              <a:t>.</a:t>
            </a:r>
            <a:r>
              <a:rPr lang="en-GB" dirty="0" smtClean="0"/>
              <a:t> These were </a:t>
            </a:r>
            <a:r>
              <a:rPr lang="en-US" dirty="0" smtClean="0"/>
              <a:t>the 59 Commissioners (judges) who sat in judgement at the trial of King Charles I and signed his death warrant in 1649, along with other officials who participated in his trial or execution.</a:t>
            </a:r>
            <a:endParaRPr lang="en-US" dirty="0"/>
          </a:p>
        </p:txBody>
      </p:sp>
      <p:pic>
        <p:nvPicPr>
          <p:cNvPr id="9220" name="Picture 2" descr="http://www.nationalarchives.gov.uk/pathways/citizenship/images/rise_parliament/kingcharles_big.jpg"/>
          <p:cNvPicPr>
            <a:picLocks noChangeAspect="1" noChangeArrowheads="1"/>
          </p:cNvPicPr>
          <p:nvPr/>
        </p:nvPicPr>
        <p:blipFill>
          <a:blip r:embed="rId2" cstate="print"/>
          <a:srcRect/>
          <a:stretch>
            <a:fillRect/>
          </a:stretch>
        </p:blipFill>
        <p:spPr bwMode="auto">
          <a:xfrm>
            <a:off x="1785938" y="4071938"/>
            <a:ext cx="5214937" cy="2455862"/>
          </a:xfrm>
          <a:prstGeom prst="rect">
            <a:avLst/>
          </a:prstGeom>
          <a:noFill/>
          <a:ln w="9525">
            <a:noFill/>
            <a:miter lim="800000"/>
            <a:headEnd/>
            <a:tailEnd/>
          </a:ln>
        </p:spPr>
      </p:pic>
    </p:spTree>
  </p:cSld>
  <p:clrMapOvr>
    <a:masterClrMapping/>
  </p:clrMapOvr>
  <p:transition spd="slow">
    <p:comb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rtlCol="0">
            <a:normAutofit fontScale="90000"/>
          </a:bodyPr>
          <a:lstStyle/>
          <a:p>
            <a:pPr fontAlgn="auto">
              <a:spcAft>
                <a:spcPts val="0"/>
              </a:spcAft>
              <a:defRPr/>
            </a:pPr>
            <a:r>
              <a:rPr lang="en-GB" sz="4800" dirty="0" smtClean="0">
                <a:latin typeface="+mn-lt"/>
              </a:rPr>
              <a:t>The Regicides are punished</a:t>
            </a:r>
          </a:p>
        </p:txBody>
      </p:sp>
      <p:sp>
        <p:nvSpPr>
          <p:cNvPr id="5123" name="Rectangle 4"/>
          <p:cNvSpPr>
            <a:spLocks noGrp="1" noChangeArrowheads="1"/>
          </p:cNvSpPr>
          <p:nvPr>
            <p:ph sz="half" idx="1"/>
          </p:nvPr>
        </p:nvSpPr>
        <p:spPr>
          <a:xfrm>
            <a:off x="395288" y="1714500"/>
            <a:ext cx="5176837" cy="4786313"/>
          </a:xfrm>
        </p:spPr>
        <p:txBody>
          <a:bodyPr rtlCol="0">
            <a:normAutofit fontScale="92500" lnSpcReduction="20000"/>
          </a:bodyPr>
          <a:lstStyle/>
          <a:p>
            <a:pPr marL="274320" indent="-274320" fontAlgn="auto">
              <a:spcBef>
                <a:spcPts val="580"/>
              </a:spcBef>
              <a:spcAft>
                <a:spcPts val="0"/>
              </a:spcAft>
              <a:buFont typeface="Wingdings 2"/>
              <a:buChar char=""/>
              <a:defRPr/>
            </a:pPr>
            <a:r>
              <a:rPr lang="en-US" dirty="0" smtClean="0"/>
              <a:t>Although some were pardoned and a few escaped to Europe or America, 13 were executed and 19 were imprisoned for the rest of their lives.</a:t>
            </a:r>
          </a:p>
          <a:p>
            <a:pPr marL="274320" indent="-274320" fontAlgn="auto">
              <a:spcBef>
                <a:spcPts val="580"/>
              </a:spcBef>
              <a:spcAft>
                <a:spcPts val="0"/>
              </a:spcAft>
              <a:buFont typeface="Wingdings 2"/>
              <a:buChar char=""/>
              <a:defRPr/>
            </a:pPr>
            <a:r>
              <a:rPr lang="en-US" dirty="0" smtClean="0"/>
              <a:t>Three men who had already died by 1660, including John Bradshaw and Oliver Cromwell, were ‘posthumously executed’, meaning that their bodies were dug up, and then hanged, drawn and quartered.</a:t>
            </a:r>
          </a:p>
          <a:p>
            <a:pPr marL="274320" indent="-274320" fontAlgn="auto">
              <a:spcBef>
                <a:spcPts val="580"/>
              </a:spcBef>
              <a:spcAft>
                <a:spcPts val="0"/>
              </a:spcAft>
              <a:buFont typeface="Wingdings 2"/>
              <a:buChar char=""/>
              <a:defRPr/>
            </a:pPr>
            <a:r>
              <a:rPr lang="en-US" dirty="0" smtClean="0"/>
              <a:t>Cromwell’s head was displayed on a pole outside Westminster Abbey until 1685.</a:t>
            </a:r>
            <a:endParaRPr lang="en-US" dirty="0"/>
          </a:p>
          <a:p>
            <a:pPr marL="274320" indent="-274320" fontAlgn="auto">
              <a:spcBef>
                <a:spcPts val="580"/>
              </a:spcBef>
              <a:spcAft>
                <a:spcPts val="0"/>
              </a:spcAft>
              <a:buFont typeface="Wingdings 2"/>
              <a:buChar char=""/>
              <a:defRPr/>
            </a:pPr>
            <a:endParaRPr lang="en-GB" dirty="0" smtClean="0"/>
          </a:p>
        </p:txBody>
      </p:sp>
      <p:sp>
        <p:nvSpPr>
          <p:cNvPr id="10244" name="Text Box 7"/>
          <p:cNvSpPr txBox="1">
            <a:spLocks noChangeArrowheads="1"/>
          </p:cNvSpPr>
          <p:nvPr/>
        </p:nvSpPr>
        <p:spPr bwMode="auto">
          <a:xfrm>
            <a:off x="468313" y="6237288"/>
            <a:ext cx="6911975" cy="366712"/>
          </a:xfrm>
          <a:prstGeom prst="rect">
            <a:avLst/>
          </a:prstGeom>
          <a:noFill/>
          <a:ln w="9525">
            <a:noFill/>
            <a:miter lim="800000"/>
            <a:headEnd/>
            <a:tailEnd/>
          </a:ln>
        </p:spPr>
        <p:txBody>
          <a:bodyPr>
            <a:spAutoFit/>
          </a:bodyPr>
          <a:lstStyle/>
          <a:p>
            <a:pPr>
              <a:spcBef>
                <a:spcPct val="50000"/>
              </a:spcBef>
            </a:pPr>
            <a:endParaRPr lang="en-GB">
              <a:latin typeface="Calibri" pitchFamily="34" charset="0"/>
            </a:endParaRPr>
          </a:p>
        </p:txBody>
      </p:sp>
      <p:pic>
        <p:nvPicPr>
          <p:cNvPr id="10245" name="Picture 2" descr="http://www.planetfigure.com/forums/attachment.php?attachmentid=27519&amp;stc=1&amp;d=1228619287"/>
          <p:cNvPicPr>
            <a:picLocks noChangeAspect="1" noChangeArrowheads="1"/>
          </p:cNvPicPr>
          <p:nvPr/>
        </p:nvPicPr>
        <p:blipFill>
          <a:blip r:embed="rId2" cstate="print"/>
          <a:srcRect/>
          <a:stretch>
            <a:fillRect/>
          </a:stretch>
        </p:blipFill>
        <p:spPr bwMode="auto">
          <a:xfrm>
            <a:off x="6357938" y="2571750"/>
            <a:ext cx="2428875" cy="3995738"/>
          </a:xfrm>
          <a:prstGeom prst="rect">
            <a:avLst/>
          </a:prstGeom>
          <a:noFill/>
          <a:ln w="9525">
            <a:noFill/>
            <a:miter lim="800000"/>
            <a:headEnd/>
            <a:tailEnd/>
          </a:ln>
        </p:spPr>
      </p:pic>
      <p:sp>
        <p:nvSpPr>
          <p:cNvPr id="10246" name="AutoShape 6"/>
          <p:cNvSpPr>
            <a:spLocks noChangeArrowheads="1"/>
          </p:cNvSpPr>
          <p:nvPr/>
        </p:nvSpPr>
        <p:spPr bwMode="auto">
          <a:xfrm>
            <a:off x="5572125" y="1643063"/>
            <a:ext cx="2786063" cy="857250"/>
          </a:xfrm>
          <a:prstGeom prst="wedgeRoundRectCallout">
            <a:avLst>
              <a:gd name="adj1" fmla="val -1847"/>
              <a:gd name="adj2" fmla="val 89597"/>
              <a:gd name="adj3" fmla="val 16667"/>
            </a:avLst>
          </a:prstGeom>
          <a:solidFill>
            <a:schemeClr val="bg1"/>
          </a:solidFill>
          <a:ln w="9525">
            <a:solidFill>
              <a:schemeClr val="tx1"/>
            </a:solidFill>
            <a:miter lim="800000"/>
            <a:headEnd/>
            <a:tailEnd/>
          </a:ln>
        </p:spPr>
        <p:txBody>
          <a:bodyPr/>
          <a:lstStyle/>
          <a:p>
            <a:r>
              <a:rPr lang="en-GB">
                <a:latin typeface="Calibri" pitchFamily="34" charset="0"/>
              </a:rPr>
              <a:t>At last Oliver Cromwell is getting what he deserves.</a:t>
            </a:r>
            <a:endParaRPr lang="en-GB" sz="1600">
              <a:latin typeface="Calibri" pitchFamily="34" charset="0"/>
            </a:endParaRPr>
          </a:p>
        </p:txBody>
      </p:sp>
    </p:spTree>
  </p:cSld>
  <p:clrMapOvr>
    <a:masterClrMapping/>
  </p:clrMapOvr>
  <p:transition spd="slow">
    <p:comb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mtClean="0"/>
              <a:t>What did he do next?</a:t>
            </a:r>
          </a:p>
        </p:txBody>
      </p:sp>
      <p:sp>
        <p:nvSpPr>
          <p:cNvPr id="11267" name="Content Placeholder 2"/>
          <p:cNvSpPr>
            <a:spLocks noGrp="1"/>
          </p:cNvSpPr>
          <p:nvPr>
            <p:ph idx="1"/>
          </p:nvPr>
        </p:nvSpPr>
        <p:spPr/>
        <p:txBody>
          <a:bodyPr/>
          <a:lstStyle/>
          <a:p>
            <a:r>
              <a:rPr lang="en-US" smtClean="0"/>
              <a:t>Charles II was keen to put the bad days of the Republic behind him. What laws do you think he would have wanted to overturn?</a:t>
            </a:r>
          </a:p>
        </p:txBody>
      </p:sp>
    </p:spTree>
  </p:cSld>
  <p:clrMapOvr>
    <a:masterClrMapping/>
  </p:clrMapOvr>
  <p:transition spd="slow">
    <p:comb dir="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161</TotalTime>
  <Words>605</Words>
  <Application>Microsoft Office PowerPoint</Application>
  <PresentationFormat>On-screen Show (4:3)</PresentationFormat>
  <Paragraphs>47</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Calibri</vt:lpstr>
      <vt:lpstr>Arial</vt:lpstr>
      <vt:lpstr>Wingdings 2</vt:lpstr>
      <vt:lpstr>Verve</vt:lpstr>
      <vt:lpstr>Charles II and the Restoration</vt:lpstr>
      <vt:lpstr>Think back…</vt:lpstr>
      <vt:lpstr>Charles II</vt:lpstr>
      <vt:lpstr>Slide 4</vt:lpstr>
      <vt:lpstr>Charles II Profile</vt:lpstr>
      <vt:lpstr>What did he do first?</vt:lpstr>
      <vt:lpstr>The Act of Indemnity and Oblivion</vt:lpstr>
      <vt:lpstr>The Regicides are punished</vt:lpstr>
      <vt:lpstr>What did he do next?</vt:lpstr>
      <vt:lpstr>All of them!</vt:lpstr>
      <vt:lpstr>But not everything went well…</vt:lpstr>
      <vt:lpstr>He became a Catholic</vt:lpstr>
      <vt:lpstr>James II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Charles II and the Restoration</dc:title>
  <dc:creator>David Reed</dc:creator>
  <cp:lastModifiedBy>student</cp:lastModifiedBy>
  <cp:revision>12</cp:revision>
  <dcterms:created xsi:type="dcterms:W3CDTF">2011-05-03T20:34:46Z</dcterms:created>
  <dcterms:modified xsi:type="dcterms:W3CDTF">2013-02-14T15:03:35Z</dcterms:modified>
</cp:coreProperties>
</file>